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Alice" panose="020B0604020202020204" charset="0"/>
      <p:regular r:id="rId14"/>
    </p:embeddedFont>
    <p:embeddedFont>
      <p:font typeface="Lora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8895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4EB3F-D0AF-D51E-AF79-BAE21B92DB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84642C-171A-A5B5-112A-B827539C51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F613AB-533A-6823-2D7D-DBDBD2F7D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5F99-E5DC-4808-B7A9-6E61774FBF33}" type="datetimeFigureOut">
              <a:rPr lang="en-IN" smtClean="0"/>
              <a:t>15-01-2026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0BB5F0-2024-C23C-BFCB-82962B5A0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9F40D-7DD0-B0FC-B9D7-D36D4B1CF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8F502-19A4-4A3E-9D9C-C6BEF95D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520627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FA852-4068-E22E-1F47-B31A97132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2F1421-FDD0-56B8-6EFF-535A3F7EAD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D7B8FA-BADD-D549-7D8F-879331D03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5F99-E5DC-4808-B7A9-6E61774FBF33}" type="datetimeFigureOut">
              <a:rPr lang="en-IN" smtClean="0"/>
              <a:t>15-01-2026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7F9C7C-E76D-A173-147A-546ADDF15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62680-90B1-BC7A-A967-5571F3A6E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8F502-19A4-4A3E-9D9C-C6BEF95D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972398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7DDA5-92FB-4157-4993-7DA685C6CB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2D99FF-E4E1-BF74-1325-BDDE37A95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DCF06F-5B6F-7C34-143D-A512485B2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5F99-E5DC-4808-B7A9-6E61774FBF33}" type="datetimeFigureOut">
              <a:rPr lang="en-IN" smtClean="0"/>
              <a:t>15-01-2026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CDF2F6-9A9F-B91B-CE52-F0D2285F7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4AD13B-D189-EF56-4AE2-790E78413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8F502-19A4-4A3E-9D9C-C6BEF95D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711230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985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69979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45825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18513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0224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83492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52803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1132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D51E7-1677-3111-E7AD-356D560F4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A8D2F-372F-7ECB-14DB-44A142CD0A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AD81-75BE-FA7A-9621-40647A268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5F99-E5DC-4808-B7A9-6E61774FBF33}" type="datetimeFigureOut">
              <a:rPr lang="en-IN" smtClean="0"/>
              <a:t>15-01-2026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1EAF7-F2F1-68E0-9570-B9B2E15F8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A26A62-B542-6E1E-C23E-DF35FD877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8F502-19A4-4A3E-9D9C-C6BEF95D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4277941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393489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099218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0698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7CE73-45FC-B7BA-5F47-CC085AB95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4F254C-E6CF-939F-E6B6-45341DCE3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82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25C2CB-CCB5-B359-D1D9-C9B418471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5F99-E5DC-4808-B7A9-6E61774FBF33}" type="datetimeFigureOut">
              <a:rPr lang="en-IN" smtClean="0"/>
              <a:t>15-01-2026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67C3B-E042-EA10-3E1F-AC8DB86E0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2FF0C-1029-40D1-06BA-E797ED2DB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8F502-19A4-4A3E-9D9C-C6BEF95D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917212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98138-A151-BC23-68CC-B99CD05F0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3D3C8-31CC-6630-9614-C415F7B905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8E866A-ECDF-26FC-71A5-21E32BE347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63C27C-F0B7-A497-388F-665A1CA43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5F99-E5DC-4808-B7A9-6E61774FBF33}" type="datetimeFigureOut">
              <a:rPr lang="en-IN" smtClean="0"/>
              <a:t>15-01-2026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AFA83F-34C7-F395-6EA5-D94AA4078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95C1A1-B425-26C8-9214-E15C04795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8F502-19A4-4A3E-9D9C-C6BEF95D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786242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A71BD-BC9C-0DE5-F398-05298DCE5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A7DA61-CD69-34AA-8E33-D3405DC04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C48BD3-500A-31A9-E78D-22C61E9145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2CE206-B1A7-C6DF-5B01-635DC6FB8B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8088FA-BE4C-E663-DCBC-796BA14BC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F84C8C-C6DA-6F60-604B-51564FC66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5F99-E5DC-4808-B7A9-6E61774FBF33}" type="datetimeFigureOut">
              <a:rPr lang="en-IN" smtClean="0"/>
              <a:t>15-01-2026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C1E9DD-383A-C1AF-247B-BF260B1EC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565454-D928-B130-D4EB-C23501FC8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8F502-19A4-4A3E-9D9C-C6BEF95D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08092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42856-B683-4235-328D-41498E547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FADA65-EB20-168A-2199-D85DB0E2B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5F99-E5DC-4808-B7A9-6E61774FBF33}" type="datetimeFigureOut">
              <a:rPr lang="en-IN" smtClean="0"/>
              <a:t>15-01-2026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77E2B2-BCFD-EF7D-84E7-77A2A588D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E3C041-0CF1-F023-98A2-43833B436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8F502-19A4-4A3E-9D9C-C6BEF95D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992883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281B91-06C8-7A70-12B1-F8DC95CF6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5F99-E5DC-4808-B7A9-6E61774FBF33}" type="datetimeFigureOut">
              <a:rPr lang="en-IN" smtClean="0"/>
              <a:t>15-01-2026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7FF5EC-9564-D3DB-0BDA-32088006B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69F986-5606-5D73-87EF-D27E4E21A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8F502-19A4-4A3E-9D9C-C6BEF95D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728513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10688-7D12-0B02-52F9-50FF4BF17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36B89-7CF9-189F-9764-6F8332C68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CAB5EB-018A-109B-8C45-F5EC9FBA48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BD8E66-6D69-2DE6-A591-447F7CB66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5F99-E5DC-4808-B7A9-6E61774FBF33}" type="datetimeFigureOut">
              <a:rPr lang="en-IN" smtClean="0"/>
              <a:t>15-01-2026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B191DA-6F2F-CC29-AD03-B9D5997A1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048783-4634-337D-1A8A-FBC5F25EB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8F502-19A4-4A3E-9D9C-C6BEF95D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944020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92687-4E1B-AB54-9468-51ED28A8B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497D6F-DE94-D3CD-0CAA-B56E14BB42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82EE00-797F-F929-E427-B5A54842A8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5236A1-F27E-615D-0227-A3562C095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5F99-E5DC-4808-B7A9-6E61774FBF33}" type="datetimeFigureOut">
              <a:rPr lang="en-IN" smtClean="0"/>
              <a:t>15-01-2026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94CDF-7858-F573-D9F0-1D58C3AD6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E7F0A8-AB55-4A5F-94D5-B1130DA6B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8F502-19A4-4A3E-9D9C-C6BEF95D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832766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22C151-A9C2-0E47-1D59-A75014BDF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CAD3C4-87DA-313D-8D48-8747B54021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2E980-75B9-4BFE-F84E-74020505AD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2B25F99-E5DC-4808-B7A9-6E61774FBF33}" type="datetimeFigureOut">
              <a:rPr lang="en-IN" smtClean="0"/>
              <a:t>15-01-2026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2ED5E-91EA-C5C3-E913-316BFB3163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A8586C-FC95-64C6-F52F-BD56544C5A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A8F502-19A4-4A3E-9D9C-C6BEF95D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5057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5.sv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425303" y="425172"/>
            <a:ext cx="3865483" cy="483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Revenue Distribution</a:t>
            </a:r>
            <a:endParaRPr lang="en-US" sz="3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303" y="1217533"/>
            <a:ext cx="9779675" cy="547651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425303" y="7022425"/>
            <a:ext cx="1932742" cy="241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Category Leaders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2425303" y="7418427"/>
            <a:ext cx="4701183" cy="247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b="1" dirty="0">
                <a:solidFill>
                  <a:srgbClr val="1B5F39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Clothing dominates</a:t>
            </a: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with 43% of total revenue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7511296" y="7022425"/>
            <a:ext cx="1932742" cy="241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Age Groups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511296" y="7418427"/>
            <a:ext cx="4701183" cy="247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Young Adults lead at $62K, followed by Middle-aged at $59K</a:t>
            </a:r>
            <a:endParaRPr lang="en-US" sz="12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725454" y="490895"/>
            <a:ext cx="1368028" cy="332184"/>
          </a:xfrm>
          <a:prstGeom prst="roundRect">
            <a:avLst>
              <a:gd name="adj" fmla="val 6385"/>
            </a:avLst>
          </a:prstGeom>
          <a:solidFill>
            <a:srgbClr val="D7F4E4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31419" y="586264"/>
            <a:ext cx="141327" cy="14132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43351" y="543878"/>
            <a:ext cx="944166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ACTION PLAN</a:t>
            </a:r>
            <a:endParaRPr lang="en-US" sz="1100" dirty="0"/>
          </a:p>
        </p:txBody>
      </p:sp>
      <p:sp>
        <p:nvSpPr>
          <p:cNvPr id="5" name="Text 2"/>
          <p:cNvSpPr/>
          <p:nvPr/>
        </p:nvSpPr>
        <p:spPr>
          <a:xfrm>
            <a:off x="1725454" y="893683"/>
            <a:ext cx="5564386" cy="552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Strategic Recommendations</a:t>
            </a:r>
            <a:endParaRPr lang="en-US" sz="3450" dirty="0"/>
          </a:p>
        </p:txBody>
      </p:sp>
      <p:sp>
        <p:nvSpPr>
          <p:cNvPr id="6" name="Shape 3"/>
          <p:cNvSpPr/>
          <p:nvPr/>
        </p:nvSpPr>
        <p:spPr>
          <a:xfrm>
            <a:off x="1725454" y="1710928"/>
            <a:ext cx="11179373" cy="1064181"/>
          </a:xfrm>
          <a:prstGeom prst="roundRect">
            <a:avLst>
              <a:gd name="adj" fmla="val 2491"/>
            </a:avLst>
          </a:prstGeom>
          <a:solidFill>
            <a:srgbClr val="FCFBF8"/>
          </a:solidFill>
          <a:ln w="22860">
            <a:solidFill>
              <a:srgbClr val="D6D3C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Shape 4"/>
          <p:cNvSpPr/>
          <p:nvPr/>
        </p:nvSpPr>
        <p:spPr>
          <a:xfrm>
            <a:off x="1748314" y="1733788"/>
            <a:ext cx="706993" cy="1018461"/>
          </a:xfrm>
          <a:prstGeom prst="rect">
            <a:avLst/>
          </a:prstGeom>
          <a:solidFill>
            <a:srgbClr val="F0EDE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1969294" y="2077283"/>
            <a:ext cx="265033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631996" y="1910477"/>
            <a:ext cx="2209324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Boost Subscriptions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2631996" y="2292668"/>
            <a:ext cx="10073283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Promote exclusive benefits to convert 2,518 high-frequency non-subscribers</a:t>
            </a:r>
            <a:endParaRPr lang="en-US" sz="1350" dirty="0"/>
          </a:p>
        </p:txBody>
      </p:sp>
      <p:sp>
        <p:nvSpPr>
          <p:cNvPr id="11" name="Shape 8"/>
          <p:cNvSpPr/>
          <p:nvPr/>
        </p:nvSpPr>
        <p:spPr>
          <a:xfrm>
            <a:off x="1725454" y="2951798"/>
            <a:ext cx="11179373" cy="1064181"/>
          </a:xfrm>
          <a:prstGeom prst="roundRect">
            <a:avLst>
              <a:gd name="adj" fmla="val 2491"/>
            </a:avLst>
          </a:prstGeom>
          <a:solidFill>
            <a:srgbClr val="FCFBF8"/>
          </a:solidFill>
          <a:ln w="22860">
            <a:solidFill>
              <a:srgbClr val="D6D3C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Shape 9"/>
          <p:cNvSpPr/>
          <p:nvPr/>
        </p:nvSpPr>
        <p:spPr>
          <a:xfrm>
            <a:off x="1748314" y="2974658"/>
            <a:ext cx="706993" cy="1018461"/>
          </a:xfrm>
          <a:prstGeom prst="rect">
            <a:avLst/>
          </a:prstGeom>
          <a:solidFill>
            <a:srgbClr val="F0EDE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1969294" y="3318153"/>
            <a:ext cx="265033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2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631996" y="3151346"/>
            <a:ext cx="2209324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Loyalty Programs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2631996" y="3533537"/>
            <a:ext cx="10073283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Reward repeat buyers to strengthen the 80% loyal customer base</a:t>
            </a:r>
            <a:endParaRPr lang="en-US" sz="1350" dirty="0"/>
          </a:p>
        </p:txBody>
      </p:sp>
      <p:sp>
        <p:nvSpPr>
          <p:cNvPr id="16" name="Shape 13"/>
          <p:cNvSpPr/>
          <p:nvPr/>
        </p:nvSpPr>
        <p:spPr>
          <a:xfrm>
            <a:off x="1725454" y="4192667"/>
            <a:ext cx="11179373" cy="1064181"/>
          </a:xfrm>
          <a:prstGeom prst="roundRect">
            <a:avLst>
              <a:gd name="adj" fmla="val 2491"/>
            </a:avLst>
          </a:prstGeom>
          <a:solidFill>
            <a:srgbClr val="FCFBF8"/>
          </a:solidFill>
          <a:ln w="22860">
            <a:solidFill>
              <a:srgbClr val="D6D3C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Shape 14"/>
          <p:cNvSpPr/>
          <p:nvPr/>
        </p:nvSpPr>
        <p:spPr>
          <a:xfrm>
            <a:off x="1748314" y="4215527"/>
            <a:ext cx="706993" cy="1018461"/>
          </a:xfrm>
          <a:prstGeom prst="rect">
            <a:avLst/>
          </a:prstGeom>
          <a:solidFill>
            <a:srgbClr val="F0EDE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5"/>
          <p:cNvSpPr/>
          <p:nvPr/>
        </p:nvSpPr>
        <p:spPr>
          <a:xfrm>
            <a:off x="1969294" y="4559022"/>
            <a:ext cx="265033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3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631996" y="4392216"/>
            <a:ext cx="2209324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Discount Strategy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2631996" y="4774406"/>
            <a:ext cx="10073283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Balance promotional sales with margin control—839 customers spend above average with discounts</a:t>
            </a:r>
            <a:endParaRPr lang="en-US" sz="1350" dirty="0"/>
          </a:p>
        </p:txBody>
      </p:sp>
      <p:sp>
        <p:nvSpPr>
          <p:cNvPr id="21" name="Shape 18"/>
          <p:cNvSpPr/>
          <p:nvPr/>
        </p:nvSpPr>
        <p:spPr>
          <a:xfrm>
            <a:off x="1725454" y="5433536"/>
            <a:ext cx="11179373" cy="1064181"/>
          </a:xfrm>
          <a:prstGeom prst="roundRect">
            <a:avLst>
              <a:gd name="adj" fmla="val 2491"/>
            </a:avLst>
          </a:prstGeom>
          <a:solidFill>
            <a:srgbClr val="FCFBF8"/>
          </a:solidFill>
          <a:ln w="22860">
            <a:solidFill>
              <a:srgbClr val="D6D3C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2" name="Shape 19"/>
          <p:cNvSpPr/>
          <p:nvPr/>
        </p:nvSpPr>
        <p:spPr>
          <a:xfrm>
            <a:off x="1748314" y="5456396"/>
            <a:ext cx="706993" cy="1018461"/>
          </a:xfrm>
          <a:prstGeom prst="rect">
            <a:avLst/>
          </a:prstGeom>
          <a:solidFill>
            <a:srgbClr val="F0EDE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3" name="Text 20"/>
          <p:cNvSpPr/>
          <p:nvPr/>
        </p:nvSpPr>
        <p:spPr>
          <a:xfrm>
            <a:off x="1969294" y="5799892"/>
            <a:ext cx="265033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4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2631996" y="5633085"/>
            <a:ext cx="2209324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Product Positioning</a:t>
            </a:r>
            <a:endParaRPr lang="en-US" sz="1700" dirty="0"/>
          </a:p>
        </p:txBody>
      </p:sp>
      <p:sp>
        <p:nvSpPr>
          <p:cNvPr id="25" name="Text 22"/>
          <p:cNvSpPr/>
          <p:nvPr/>
        </p:nvSpPr>
        <p:spPr>
          <a:xfrm>
            <a:off x="2631996" y="6015276"/>
            <a:ext cx="10073283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Highlight top-rated items (Gloves, Sandals, Boots) in marketing campaigns</a:t>
            </a:r>
            <a:endParaRPr lang="en-US" sz="1350" dirty="0"/>
          </a:p>
        </p:txBody>
      </p:sp>
      <p:sp>
        <p:nvSpPr>
          <p:cNvPr id="26" name="Shape 23"/>
          <p:cNvSpPr/>
          <p:nvPr/>
        </p:nvSpPr>
        <p:spPr>
          <a:xfrm>
            <a:off x="1725454" y="6674406"/>
            <a:ext cx="11179373" cy="1064181"/>
          </a:xfrm>
          <a:prstGeom prst="roundRect">
            <a:avLst>
              <a:gd name="adj" fmla="val 2491"/>
            </a:avLst>
          </a:prstGeom>
          <a:solidFill>
            <a:srgbClr val="FCFBF8"/>
          </a:solidFill>
          <a:ln w="22860">
            <a:solidFill>
              <a:srgbClr val="D6D3C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7" name="Shape 24"/>
          <p:cNvSpPr/>
          <p:nvPr/>
        </p:nvSpPr>
        <p:spPr>
          <a:xfrm>
            <a:off x="1748314" y="6697266"/>
            <a:ext cx="706993" cy="1018461"/>
          </a:xfrm>
          <a:prstGeom prst="rect">
            <a:avLst/>
          </a:prstGeom>
          <a:solidFill>
            <a:srgbClr val="F0EDE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8" name="Text 25"/>
          <p:cNvSpPr/>
          <p:nvPr/>
        </p:nvSpPr>
        <p:spPr>
          <a:xfrm>
            <a:off x="1969294" y="7040761"/>
            <a:ext cx="265033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5</a:t>
            </a:r>
            <a:endParaRPr lang="en-US" sz="2050" dirty="0"/>
          </a:p>
        </p:txBody>
      </p:sp>
      <p:sp>
        <p:nvSpPr>
          <p:cNvPr id="29" name="Text 26"/>
          <p:cNvSpPr/>
          <p:nvPr/>
        </p:nvSpPr>
        <p:spPr>
          <a:xfrm>
            <a:off x="2631996" y="6873954"/>
            <a:ext cx="2209324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Targeted Marketing</a:t>
            </a:r>
            <a:endParaRPr lang="en-US" sz="1700" dirty="0"/>
          </a:p>
        </p:txBody>
      </p:sp>
      <p:sp>
        <p:nvSpPr>
          <p:cNvPr id="30" name="Text 27"/>
          <p:cNvSpPr/>
          <p:nvPr/>
        </p:nvSpPr>
        <p:spPr>
          <a:xfrm>
            <a:off x="2631996" y="7256145"/>
            <a:ext cx="10073283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Focus on Young Adults ($62K revenue) and male customers (68% of revenue)</a:t>
            </a:r>
            <a:endParaRPr lang="en-US" sz="1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45066" y="597337"/>
            <a:ext cx="1985010" cy="407551"/>
          </a:xfrm>
          <a:prstGeom prst="roundRect">
            <a:avLst>
              <a:gd name="adj" fmla="val 6383"/>
            </a:avLst>
          </a:prstGeom>
          <a:solidFill>
            <a:srgbClr val="D7F4E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6375083" y="662345"/>
            <a:ext cx="1724978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DATASET OVERVIEW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6245066" y="1091565"/>
            <a:ext cx="5419725" cy="677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The Foundation</a:t>
            </a:r>
            <a:endParaRPr lang="en-US" sz="4250" dirty="0"/>
          </a:p>
        </p:txBody>
      </p:sp>
      <p:sp>
        <p:nvSpPr>
          <p:cNvPr id="6" name="Text 3"/>
          <p:cNvSpPr/>
          <p:nvPr/>
        </p:nvSpPr>
        <p:spPr>
          <a:xfrm>
            <a:off x="6245066" y="2202537"/>
            <a:ext cx="2361486" cy="715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56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3,900</a:t>
            </a:r>
            <a:endParaRPr lang="en-US" sz="5600" dirty="0"/>
          </a:p>
        </p:txBody>
      </p:sp>
      <p:sp>
        <p:nvSpPr>
          <p:cNvPr id="7" name="Text 4"/>
          <p:cNvSpPr/>
          <p:nvPr/>
        </p:nvSpPr>
        <p:spPr>
          <a:xfrm>
            <a:off x="6245066" y="3188732"/>
            <a:ext cx="2361486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Total Purchases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6245066" y="3657481"/>
            <a:ext cx="2361486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Transactions analyzed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8877538" y="2202537"/>
            <a:ext cx="2361605" cy="715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56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18</a:t>
            </a:r>
            <a:endParaRPr lang="en-US" sz="5600" dirty="0"/>
          </a:p>
        </p:txBody>
      </p:sp>
      <p:sp>
        <p:nvSpPr>
          <p:cNvPr id="10" name="Text 7"/>
          <p:cNvSpPr/>
          <p:nvPr/>
        </p:nvSpPr>
        <p:spPr>
          <a:xfrm>
            <a:off x="8877538" y="3188732"/>
            <a:ext cx="2361605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 Points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8877538" y="3657481"/>
            <a:ext cx="2361605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Features per transaction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11510129" y="2202537"/>
            <a:ext cx="2361486" cy="715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56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50</a:t>
            </a:r>
            <a:endParaRPr lang="en-US" sz="5600" dirty="0"/>
          </a:p>
        </p:txBody>
      </p:sp>
      <p:sp>
        <p:nvSpPr>
          <p:cNvPr id="13" name="Text 10"/>
          <p:cNvSpPr/>
          <p:nvPr/>
        </p:nvSpPr>
        <p:spPr>
          <a:xfrm>
            <a:off x="11510129" y="3188732"/>
            <a:ext cx="2361486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Locations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11510129" y="3657481"/>
            <a:ext cx="2361486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Geographic coverage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8877538" y="4892993"/>
            <a:ext cx="2361605" cy="715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56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4</a:t>
            </a:r>
            <a:endParaRPr lang="en-US" sz="5600" dirty="0"/>
          </a:p>
        </p:txBody>
      </p:sp>
      <p:sp>
        <p:nvSpPr>
          <p:cNvPr id="16" name="Text 13"/>
          <p:cNvSpPr/>
          <p:nvPr/>
        </p:nvSpPr>
        <p:spPr>
          <a:xfrm>
            <a:off x="8877538" y="5879187"/>
            <a:ext cx="2361605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Categories</a:t>
            </a:r>
            <a:endParaRPr lang="en-US" sz="2100" dirty="0"/>
          </a:p>
        </p:txBody>
      </p:sp>
      <p:sp>
        <p:nvSpPr>
          <p:cNvPr id="17" name="Text 14"/>
          <p:cNvSpPr/>
          <p:nvPr/>
        </p:nvSpPr>
        <p:spPr>
          <a:xfrm>
            <a:off x="8877538" y="6347936"/>
            <a:ext cx="2361605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Product segments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6245066" y="6938605"/>
            <a:ext cx="7626667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Comprehensive dataset covering demographics, purchase details, and shopping behavior across multiple dimensions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113711"/>
            <a:ext cx="2209562" cy="441484"/>
          </a:xfrm>
          <a:prstGeom prst="roundRect">
            <a:avLst>
              <a:gd name="adj" fmla="val 6165"/>
            </a:avLst>
          </a:prstGeom>
          <a:noFill/>
          <a:ln w="7620">
            <a:solidFill>
              <a:srgbClr val="1B5F3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7498" y="1243727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9675" y="1189315"/>
            <a:ext cx="164996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B5F39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PYTHON ANALYSIS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1645920"/>
            <a:ext cx="73304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 Preparation &amp; Cleaning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793790" y="269486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049905"/>
            <a:ext cx="4196358" cy="30480"/>
          </a:xfrm>
          <a:prstGeom prst="rect">
            <a:avLst/>
          </a:prstGeom>
          <a:solidFill>
            <a:srgbClr val="1B5F3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93790" y="32242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93790" y="3714631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Imported dataset using pandas, explored structure with df.info() and summary statistics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5216962" y="269486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5216962" y="3049905"/>
            <a:ext cx="4196358" cy="30480"/>
          </a:xfrm>
          <a:prstGeom prst="rect">
            <a:avLst/>
          </a:prstGeom>
          <a:solidFill>
            <a:srgbClr val="1B5F3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5216962" y="32242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Missing Data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5216962" y="3714631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Imputed 37 missing Review Rating values using median by category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9640133" y="269486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9640133" y="3049905"/>
            <a:ext cx="4196358" cy="30480"/>
          </a:xfrm>
          <a:prstGeom prst="rect">
            <a:avLst/>
          </a:prstGeom>
          <a:solidFill>
            <a:srgbClr val="1B5F3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3"/>
          <p:cNvSpPr/>
          <p:nvPr/>
        </p:nvSpPr>
        <p:spPr>
          <a:xfrm>
            <a:off x="9640133" y="32242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Standardization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9640133" y="3714631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Renamed columns to snake_case, verified data consistency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793790" y="520017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9" name="Shape 16"/>
          <p:cNvSpPr/>
          <p:nvPr/>
        </p:nvSpPr>
        <p:spPr>
          <a:xfrm>
            <a:off x="793790" y="5555218"/>
            <a:ext cx="6407944" cy="30480"/>
          </a:xfrm>
          <a:prstGeom prst="rect">
            <a:avLst/>
          </a:prstGeom>
          <a:solidFill>
            <a:srgbClr val="1B5F3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Text 17"/>
          <p:cNvSpPr/>
          <p:nvPr/>
        </p:nvSpPr>
        <p:spPr>
          <a:xfrm>
            <a:off x="793790" y="57295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21" name="Text 18"/>
          <p:cNvSpPr/>
          <p:nvPr/>
        </p:nvSpPr>
        <p:spPr>
          <a:xfrm>
            <a:off x="793790" y="6219944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Created age_group bins and purchase_frequency_days columns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7428548" y="520017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3" name="Shape 20"/>
          <p:cNvSpPr/>
          <p:nvPr/>
        </p:nvSpPr>
        <p:spPr>
          <a:xfrm>
            <a:off x="7428548" y="5555218"/>
            <a:ext cx="6407944" cy="30480"/>
          </a:xfrm>
          <a:prstGeom prst="rect">
            <a:avLst/>
          </a:prstGeom>
          <a:solidFill>
            <a:srgbClr val="1B5F3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4" name="Text 21"/>
          <p:cNvSpPr/>
          <p:nvPr/>
        </p:nvSpPr>
        <p:spPr>
          <a:xfrm>
            <a:off x="7428548" y="57295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5" name="Text 22"/>
          <p:cNvSpPr/>
          <p:nvPr/>
        </p:nvSpPr>
        <p:spPr>
          <a:xfrm>
            <a:off x="7428548" y="6219944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Connected to PostgreSQL for advanced SQL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947499"/>
            <a:ext cx="1801535" cy="426244"/>
          </a:xfrm>
          <a:prstGeom prst="roundRect">
            <a:avLst>
              <a:gd name="adj" fmla="val 6386"/>
            </a:avLst>
          </a:prstGeom>
          <a:solidFill>
            <a:srgbClr val="D7F4E4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9878" y="1069896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1015484"/>
            <a:ext cx="125718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SQL INSIGHTS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146446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Revenue by Gender</a:t>
            </a:r>
            <a:endParaRPr lang="en-US" sz="44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2768560"/>
            <a:ext cx="7604284" cy="4001095"/>
          </a:xfrm>
          <a:prstGeom prst="rect">
            <a:avLst/>
          </a:prstGeom>
        </p:spPr>
      </p:pic>
      <p:sp>
        <p:nvSpPr>
          <p:cNvPr id="7" name="Shape 3"/>
          <p:cNvSpPr/>
          <p:nvPr/>
        </p:nvSpPr>
        <p:spPr>
          <a:xfrm>
            <a:off x="3722251" y="6800136"/>
            <a:ext cx="226814" cy="226814"/>
          </a:xfrm>
          <a:prstGeom prst="roundRect">
            <a:avLst>
              <a:gd name="adj" fmla="val 8063"/>
            </a:avLst>
          </a:prstGeom>
          <a:solidFill>
            <a:srgbClr val="113C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4"/>
          <p:cNvSpPr/>
          <p:nvPr/>
        </p:nvSpPr>
        <p:spPr>
          <a:xfrm>
            <a:off x="4010025" y="6800136"/>
            <a:ext cx="509707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Male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4672132" y="6800136"/>
            <a:ext cx="226814" cy="226814"/>
          </a:xfrm>
          <a:prstGeom prst="roundRect">
            <a:avLst>
              <a:gd name="adj" fmla="val 8063"/>
            </a:avLst>
          </a:prstGeom>
          <a:solidFill>
            <a:srgbClr val="36BD7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6"/>
          <p:cNvSpPr/>
          <p:nvPr/>
        </p:nvSpPr>
        <p:spPr>
          <a:xfrm>
            <a:off x="4959906" y="6800136"/>
            <a:ext cx="74795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Female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8959096" y="27402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Male Dominance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8959096" y="3321368"/>
            <a:ext cx="48850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Male customers generate </a:t>
            </a:r>
            <a:r>
              <a:rPr lang="en-US" sz="1750" b="1" dirty="0">
                <a:solidFill>
                  <a:srgbClr val="1B5F39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68% of total revenue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, more than double female contribution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8959096" y="4614148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Strategic opportunity for targeted female customer acquisition campaigns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83493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Customer Segmentation Insights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14232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New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14232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83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D6D3C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14973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1497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701 customers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D6D3C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16492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Loyal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164925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3,116 customers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B5F39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80% of customers are loyal</a:t>
            </a: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with strong repeat purchase behavior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563886"/>
            <a:ext cx="2559368" cy="441484"/>
          </a:xfrm>
          <a:prstGeom prst="roundRect">
            <a:avLst>
              <a:gd name="adj" fmla="val 6165"/>
            </a:avLst>
          </a:prstGeom>
          <a:noFill/>
          <a:ln w="7620">
            <a:solidFill>
              <a:srgbClr val="1B5F3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3" name="Text 1"/>
          <p:cNvSpPr/>
          <p:nvPr/>
        </p:nvSpPr>
        <p:spPr>
          <a:xfrm>
            <a:off x="937498" y="1639491"/>
            <a:ext cx="227195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B5F39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PRODUCT PERFORMANCE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20960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Top-Rated Products</a:t>
            </a:r>
            <a:endParaRPr lang="en-US" sz="4450" dirty="0"/>
          </a:p>
        </p:txBody>
      </p:sp>
      <p:sp>
        <p:nvSpPr>
          <p:cNvPr id="5" name="Shape 3"/>
          <p:cNvSpPr/>
          <p:nvPr/>
        </p:nvSpPr>
        <p:spPr>
          <a:xfrm>
            <a:off x="793790" y="3258383"/>
            <a:ext cx="3518654" cy="283488"/>
          </a:xfrm>
          <a:prstGeom prst="roundRect">
            <a:avLst>
              <a:gd name="adj" fmla="val 12002"/>
            </a:avLst>
          </a:prstGeom>
          <a:solidFill>
            <a:srgbClr val="F0EDE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4"/>
          <p:cNvSpPr/>
          <p:nvPr/>
        </p:nvSpPr>
        <p:spPr>
          <a:xfrm>
            <a:off x="793790" y="3258383"/>
            <a:ext cx="2709267" cy="283488"/>
          </a:xfrm>
          <a:prstGeom prst="roundRect">
            <a:avLst>
              <a:gd name="adj" fmla="val 12002"/>
            </a:avLst>
          </a:prstGeom>
          <a:solidFill>
            <a:srgbClr val="1B5F3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5"/>
          <p:cNvSpPr/>
          <p:nvPr/>
        </p:nvSpPr>
        <p:spPr>
          <a:xfrm>
            <a:off x="4482465" y="3258383"/>
            <a:ext cx="46994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77%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38252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Gloves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93790" y="431565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3.86 average rating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235893" y="3258383"/>
            <a:ext cx="3518654" cy="283488"/>
          </a:xfrm>
          <a:prstGeom prst="roundRect">
            <a:avLst>
              <a:gd name="adj" fmla="val 12002"/>
            </a:avLst>
          </a:prstGeom>
          <a:solidFill>
            <a:srgbClr val="F0EDE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9"/>
          <p:cNvSpPr/>
          <p:nvPr/>
        </p:nvSpPr>
        <p:spPr>
          <a:xfrm>
            <a:off x="5235893" y="3258383"/>
            <a:ext cx="2709267" cy="283488"/>
          </a:xfrm>
          <a:prstGeom prst="roundRect">
            <a:avLst>
              <a:gd name="adj" fmla="val 12002"/>
            </a:avLst>
          </a:prstGeom>
          <a:solidFill>
            <a:srgbClr val="1B5F3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10"/>
          <p:cNvSpPr/>
          <p:nvPr/>
        </p:nvSpPr>
        <p:spPr>
          <a:xfrm>
            <a:off x="8924568" y="3258383"/>
            <a:ext cx="46994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77%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5235893" y="38252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Sandals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235893" y="431565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3.84 average rating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77995" y="3258383"/>
            <a:ext cx="3504009" cy="283488"/>
          </a:xfrm>
          <a:prstGeom prst="roundRect">
            <a:avLst>
              <a:gd name="adj" fmla="val 12002"/>
            </a:avLst>
          </a:prstGeom>
          <a:solidFill>
            <a:srgbClr val="F0EDE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4"/>
          <p:cNvSpPr/>
          <p:nvPr/>
        </p:nvSpPr>
        <p:spPr>
          <a:xfrm>
            <a:off x="9677995" y="3258383"/>
            <a:ext cx="2662952" cy="283488"/>
          </a:xfrm>
          <a:prstGeom prst="roundRect">
            <a:avLst>
              <a:gd name="adj" fmla="val 12002"/>
            </a:avLst>
          </a:prstGeom>
          <a:solidFill>
            <a:srgbClr val="1B5F3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13352026" y="3258383"/>
            <a:ext cx="48458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76%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9677995" y="38252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Boots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9677995" y="431565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3.82 average rating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93790" y="5245537"/>
            <a:ext cx="3504009" cy="283488"/>
          </a:xfrm>
          <a:prstGeom prst="roundRect">
            <a:avLst>
              <a:gd name="adj" fmla="val 12002"/>
            </a:avLst>
          </a:prstGeom>
          <a:solidFill>
            <a:srgbClr val="F0EDE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Shape 19"/>
          <p:cNvSpPr/>
          <p:nvPr/>
        </p:nvSpPr>
        <p:spPr>
          <a:xfrm>
            <a:off x="793790" y="5245537"/>
            <a:ext cx="2662952" cy="283488"/>
          </a:xfrm>
          <a:prstGeom prst="roundRect">
            <a:avLst>
              <a:gd name="adj" fmla="val 12002"/>
            </a:avLst>
          </a:prstGeom>
          <a:solidFill>
            <a:srgbClr val="1B5F3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Text 20"/>
          <p:cNvSpPr/>
          <p:nvPr/>
        </p:nvSpPr>
        <p:spPr>
          <a:xfrm>
            <a:off x="4467820" y="5245537"/>
            <a:ext cx="48458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76%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793790" y="58123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Hat</a:t>
            </a:r>
            <a:endParaRPr lang="en-US" sz="2200" dirty="0"/>
          </a:p>
        </p:txBody>
      </p:sp>
      <p:sp>
        <p:nvSpPr>
          <p:cNvPr id="24" name="Text 22"/>
          <p:cNvSpPr/>
          <p:nvPr/>
        </p:nvSpPr>
        <p:spPr>
          <a:xfrm>
            <a:off x="793790" y="6302812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3.80 average rating</a:t>
            </a:r>
            <a:endParaRPr lang="en-US" sz="1750" dirty="0"/>
          </a:p>
        </p:txBody>
      </p:sp>
      <p:sp>
        <p:nvSpPr>
          <p:cNvPr id="25" name="Shape 23"/>
          <p:cNvSpPr/>
          <p:nvPr/>
        </p:nvSpPr>
        <p:spPr>
          <a:xfrm>
            <a:off x="5235893" y="5245537"/>
            <a:ext cx="3504009" cy="283488"/>
          </a:xfrm>
          <a:prstGeom prst="roundRect">
            <a:avLst>
              <a:gd name="adj" fmla="val 12002"/>
            </a:avLst>
          </a:prstGeom>
          <a:solidFill>
            <a:srgbClr val="F0EDE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6" name="Shape 24"/>
          <p:cNvSpPr/>
          <p:nvPr/>
        </p:nvSpPr>
        <p:spPr>
          <a:xfrm>
            <a:off x="5235893" y="5245537"/>
            <a:ext cx="2662952" cy="283488"/>
          </a:xfrm>
          <a:prstGeom prst="roundRect">
            <a:avLst>
              <a:gd name="adj" fmla="val 12002"/>
            </a:avLst>
          </a:prstGeom>
          <a:solidFill>
            <a:srgbClr val="1B5F3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7" name="Text 25"/>
          <p:cNvSpPr/>
          <p:nvPr/>
        </p:nvSpPr>
        <p:spPr>
          <a:xfrm>
            <a:off x="8909923" y="5245537"/>
            <a:ext cx="48458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76%</a:t>
            </a:r>
            <a:endParaRPr lang="en-US" sz="2200" dirty="0"/>
          </a:p>
        </p:txBody>
      </p:sp>
      <p:sp>
        <p:nvSpPr>
          <p:cNvPr id="28" name="Text 26"/>
          <p:cNvSpPr/>
          <p:nvPr/>
        </p:nvSpPr>
        <p:spPr>
          <a:xfrm>
            <a:off x="5235893" y="58123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Skirt</a:t>
            </a:r>
            <a:endParaRPr lang="en-US" sz="2200" dirty="0"/>
          </a:p>
        </p:txBody>
      </p:sp>
      <p:sp>
        <p:nvSpPr>
          <p:cNvPr id="29" name="Text 27"/>
          <p:cNvSpPr/>
          <p:nvPr/>
        </p:nvSpPr>
        <p:spPr>
          <a:xfrm>
            <a:off x="5235893" y="6302812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3.78 average rating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6527" y="618292"/>
            <a:ext cx="5618559" cy="702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Subscription Analysis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86527" y="1882259"/>
            <a:ext cx="2809280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Subscribers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86527" y="2458164"/>
            <a:ext cx="3511391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1,053 customers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86527" y="3019901"/>
            <a:ext cx="3511391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Average spend: </a:t>
            </a:r>
            <a:r>
              <a:rPr lang="en-US" sz="1750" b="1" dirty="0">
                <a:solidFill>
                  <a:srgbClr val="1B5F39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$59.49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86527" y="3581638"/>
            <a:ext cx="3511391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Total revenue: $62,645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3702" y="1882259"/>
            <a:ext cx="2809280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Non-Subscribers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53702" y="2458164"/>
            <a:ext cx="3511391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2,847 customers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3702" y="3019901"/>
            <a:ext cx="3511391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Average spend: </a:t>
            </a:r>
            <a:r>
              <a:rPr lang="en-US" sz="1750" b="1" dirty="0">
                <a:solidFill>
                  <a:srgbClr val="1B5F39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$59.87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3702" y="3581638"/>
            <a:ext cx="3511391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Total revenue: $170,436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6527" y="4508410"/>
            <a:ext cx="7570946" cy="35600"/>
          </a:xfrm>
          <a:prstGeom prst="rect">
            <a:avLst/>
          </a:prstGeom>
          <a:solidFill>
            <a:srgbClr val="2C2821">
              <a:alpha val="5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10"/>
          <p:cNvSpPr/>
          <p:nvPr/>
        </p:nvSpPr>
        <p:spPr>
          <a:xfrm>
            <a:off x="786527" y="4796671"/>
            <a:ext cx="7570946" cy="1294924"/>
          </a:xfrm>
          <a:prstGeom prst="roundRect">
            <a:avLst>
              <a:gd name="adj" fmla="val 2603"/>
            </a:avLst>
          </a:prstGeom>
          <a:solidFill>
            <a:srgbClr val="F0EDE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1011198" y="5021342"/>
            <a:ext cx="2809280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Repeat Buyers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11198" y="5507355"/>
            <a:ext cx="7121604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958 subscribers with 5+ purchases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86527" y="6316266"/>
            <a:ext cx="7570946" cy="1294924"/>
          </a:xfrm>
          <a:prstGeom prst="roundRect">
            <a:avLst>
              <a:gd name="adj" fmla="val 2603"/>
            </a:avLst>
          </a:prstGeom>
          <a:solidFill>
            <a:srgbClr val="F0EDE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1011198" y="6540937"/>
            <a:ext cx="2809280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Opportunity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1011198" y="7026950"/>
            <a:ext cx="7121604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2,518 non-subscribers with high purchase frequency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488" y="1655088"/>
            <a:ext cx="4919424" cy="4919424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793790" y="1041797"/>
            <a:ext cx="1651278" cy="426244"/>
          </a:xfrm>
          <a:prstGeom prst="roundRect">
            <a:avLst>
              <a:gd name="adj" fmla="val 6386"/>
            </a:avLst>
          </a:prstGeom>
          <a:solidFill>
            <a:srgbClr val="D7F4E4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9878" y="1164193"/>
            <a:ext cx="181451" cy="181451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1202055" y="1109782"/>
            <a:ext cx="110692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DASHBOARD</a:t>
            </a:r>
            <a:endParaRPr lang="en-US" sz="1400" dirty="0"/>
          </a:p>
        </p:txBody>
      </p:sp>
      <p:sp>
        <p:nvSpPr>
          <p:cNvPr id="7" name="Text 2"/>
          <p:cNvSpPr/>
          <p:nvPr/>
        </p:nvSpPr>
        <p:spPr>
          <a:xfrm>
            <a:off x="793790" y="155876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Power BI Dashboard Overview</a:t>
            </a:r>
            <a:endParaRPr lang="en-US" sz="44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3316486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644253" y="34511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3.9K Customers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1644253" y="3941564"/>
            <a:ext cx="670595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Total customer base analyzed</a:t>
            </a:r>
            <a:endParaRPr lang="en-US" sz="175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93790" y="4758095"/>
            <a:ext cx="566976" cy="56697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644253" y="48927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$59.76 Average</a:t>
            </a:r>
            <a:endParaRPr lang="en-US" sz="2200" dirty="0"/>
          </a:p>
        </p:txBody>
      </p:sp>
      <p:sp>
        <p:nvSpPr>
          <p:cNvPr id="13" name="Text 6"/>
          <p:cNvSpPr/>
          <p:nvPr/>
        </p:nvSpPr>
        <p:spPr>
          <a:xfrm>
            <a:off x="1644253" y="5383173"/>
            <a:ext cx="670595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Purchase amount per transaction</a:t>
            </a:r>
            <a:endParaRPr lang="en-US" sz="1750" dirty="0"/>
          </a:p>
        </p:txBody>
      </p:sp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93790" y="6199703"/>
            <a:ext cx="566976" cy="566976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644253" y="63343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3.75 Rating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1644253" y="6824782"/>
            <a:ext cx="670595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Average customer review score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41371" y="510659"/>
            <a:ext cx="4821912" cy="580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Dashboard Screen Shot</a:t>
            </a:r>
            <a:endParaRPr lang="en-US" sz="3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1371" y="1462445"/>
            <a:ext cx="11747540" cy="625959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406</Words>
  <Application>Microsoft Office PowerPoint</Application>
  <PresentationFormat>Custom</PresentationFormat>
  <Paragraphs>124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 Display</vt:lpstr>
      <vt:lpstr>Alice</vt:lpstr>
      <vt:lpstr>Arial</vt:lpstr>
      <vt:lpstr>Aptos</vt:lpstr>
      <vt:lpstr>Alice Light</vt:lpstr>
      <vt:lpstr>Lora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Shubham Singh</dc:creator>
  <cp:lastModifiedBy>Shubham Singh</cp:lastModifiedBy>
  <cp:revision>2</cp:revision>
  <dcterms:created xsi:type="dcterms:W3CDTF">2026-01-15T11:10:08Z</dcterms:created>
  <dcterms:modified xsi:type="dcterms:W3CDTF">2026-01-15T11:14:04Z</dcterms:modified>
</cp:coreProperties>
</file>